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288000" cy="10287000"/>
  <p:notesSz cx="6858000" cy="9144000"/>
  <p:embeddedFontLst>
    <p:embeddedFont>
      <p:font typeface="Eastman Pack" panose="020B0604020202020204" charset="0"/>
      <p:regular r:id="rId13"/>
    </p:embeddedFont>
    <p:embeddedFont>
      <p:font typeface="Eastman Pack Bold" panose="020B0604020202020204" charset="0"/>
      <p:regular r:id="rId14"/>
    </p:embeddedFont>
    <p:embeddedFont>
      <p:font typeface="Eastman Pack Italics" panose="020B0604020202020204" charset="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0" d="100"/>
          <a:sy n="70" d="100"/>
        </p:scale>
        <p:origin x="774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27.05.2025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‹№›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Оцінка відстані до об’єктів є критично важливою для автономного транспорту, робототехніки та систем відеоспостереження.</a:t>
            </a:r>
          </a:p>
          <a:p>
            <a:endParaRPr lang="en-US"/>
          </a:p>
          <a:p>
            <a:r>
              <a:rPr lang="en-US"/>
              <a:t>Використання методів глибинного навчання дозволяє виконувати такі оцінки на основі звичайних зображень, без потреби у дорогому обладнанні. Це робить підхід доступним, ефективним і гнучким у практичних застосуваннях.</a:t>
            </a:r>
          </a:p>
          <a:p>
            <a:endParaRPr lang="en-US"/>
          </a:p>
          <a:p>
            <a:r>
              <a:rPr lang="en-US"/>
              <a:t>Основною метою курсової роботи є розробка та реалізація підходу до оцінки відстані до об’єктів на основі аналізу стереопари зображень із використанням методів глибинного навчання.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Що потрібно для визначення відстані до об’єкта?</a:t>
            </a:r>
          </a:p>
          <a:p>
            <a:r>
              <a:rPr lang="en-US"/>
              <a:t>Для оцінки відстані до об’єкта за зображенням необхідні такі компоненти:</a:t>
            </a:r>
          </a:p>
          <a:p>
            <a:endParaRPr lang="en-US"/>
          </a:p>
          <a:p>
            <a:r>
              <a:rPr lang="en-US"/>
              <a:t>- стереопара зображень — два зображення сцени з різних точок спостереження;</a:t>
            </a:r>
          </a:p>
          <a:p>
            <a:endParaRPr lang="en-US"/>
          </a:p>
          <a:p>
            <a:r>
              <a:rPr lang="en-US"/>
              <a:t>- модель для виявлення об’єктів — що дозволяє знайти об’єкти на обох зображеннях;</a:t>
            </a:r>
          </a:p>
          <a:p>
            <a:endParaRPr lang="en-US"/>
          </a:p>
          <a:p>
            <a:r>
              <a:rPr lang="en-US"/>
              <a:t>- і мережа для вилучення ознак — яка допомагає підтвердити відповідність об’єктів з лівого та правого зображень;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Для отримання стереопари зображень було використано ручний підхід:</a:t>
            </a:r>
          </a:p>
          <a:p>
            <a:endParaRPr lang="en-US"/>
          </a:p>
          <a:p>
            <a:r>
              <a:rPr lang="en-US"/>
              <a:t>- Камера встановлювалась у початкове положення, після чого робилось перше зображення сцени;</a:t>
            </a:r>
          </a:p>
          <a:p>
            <a:endParaRPr lang="en-US"/>
          </a:p>
          <a:p>
            <a:r>
              <a:rPr lang="en-US"/>
              <a:t>- Далі камера зміщувалась на фіксовану відстань у горизонтальному напрямку;</a:t>
            </a:r>
          </a:p>
          <a:p>
            <a:endParaRPr lang="en-US"/>
          </a:p>
          <a:p>
            <a:r>
              <a:rPr lang="en-US"/>
              <a:t>- Після цього робилось друге зображення з нового положення;</a:t>
            </a:r>
          </a:p>
          <a:p>
            <a:endParaRPr lang="en-US"/>
          </a:p>
          <a:p>
            <a:r>
              <a:rPr lang="en-US"/>
              <a:t>Отримана пара знімків утворює стереопару, яка імітує зображення з двох камер.</a:t>
            </a:r>
          </a:p>
          <a:p>
            <a:endParaRPr lang="en-US"/>
          </a:p>
          <a:p>
            <a:r>
              <a:rPr lang="en-US"/>
              <a:t>Такий метод дозволив змоделювати стереозір за відсутності спеціалізованої апаратури, зберігаючи при цьому контроль над базовою відстанню між зображеннями.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YOLO — це алгоритм глибинного навчання для виявлення об’єктів на зображеннях у реальному часі.</a:t>
            </a:r>
          </a:p>
          <a:p>
            <a:endParaRPr lang="en-US"/>
          </a:p>
          <a:p>
            <a:r>
              <a:rPr lang="en-US"/>
              <a:t>У межах курсової роботи YOLO використовується для:</a:t>
            </a:r>
          </a:p>
          <a:p>
            <a:endParaRPr lang="en-US"/>
          </a:p>
          <a:p>
            <a:r>
              <a:rPr lang="en-US"/>
              <a:t>- Автоматичного виявлення об’єктів на кожному зображенні стереопари;</a:t>
            </a:r>
          </a:p>
          <a:p>
            <a:endParaRPr lang="en-US"/>
          </a:p>
          <a:p>
            <a:r>
              <a:rPr lang="en-US"/>
              <a:t>- Отримання координат рамок навколо знайдених об’єктів;</a:t>
            </a:r>
          </a:p>
          <a:p>
            <a:endParaRPr lang="en-US"/>
          </a:p>
          <a:p>
            <a:r>
              <a:rPr lang="en-US"/>
              <a:t>- Визначення центрів об’єктів, необхідних для подальшого розрахунку відстані.</a:t>
            </a:r>
          </a:p>
          <a:p>
            <a:endParaRPr lang="en-US"/>
          </a:p>
          <a:p>
            <a:r>
              <a:rPr lang="en-US"/>
              <a:t>Основними перевагами YOLO:</a:t>
            </a:r>
          </a:p>
          <a:p>
            <a:endParaRPr lang="en-US"/>
          </a:p>
          <a:p>
            <a:r>
              <a:rPr lang="en-US"/>
              <a:t>Одноетапна обробка зображення;</a:t>
            </a:r>
          </a:p>
          <a:p>
            <a:endParaRPr lang="en-US"/>
          </a:p>
          <a:p>
            <a:r>
              <a:rPr lang="en-US"/>
              <a:t>Добре підходить для реальних застосувань.</a:t>
            </a:r>
          </a:p>
          <a:p>
            <a:endParaRPr lang="en-US"/>
          </a:p>
          <a:p>
            <a:r>
              <a:rPr lang="en-US"/>
              <a:t>Висока швидкість і точність;</a:t>
            </a:r>
          </a:p>
          <a:p>
            <a:endParaRPr lang="en-US"/>
          </a:p>
          <a:p>
            <a:r>
              <a:rPr lang="en-US"/>
              <a:t>В даній роботі використовується модель версії n (nano), це найменша і найшвидша модель. Для обробки одного зображення їй потрібно близько 100 мс, що є хорошим показником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ResNet-18 — згорткова нейронна мережа, що належить до класу residual networks, розроблених для покращення глибокого навчання завдяки механізму залишкових зв’язків (skip connections).</a:t>
            </a:r>
          </a:p>
          <a:p>
            <a:endParaRPr lang="en-US"/>
          </a:p>
          <a:p>
            <a:r>
              <a:rPr lang="en-US"/>
              <a:t>У даній роботі ResNet-18 використовується для:</a:t>
            </a:r>
          </a:p>
          <a:p>
            <a:endParaRPr lang="en-US"/>
          </a:p>
          <a:p>
            <a:r>
              <a:rPr lang="en-US"/>
              <a:t>- Вилучення ознак об’єктів, знайдених на обох зображеннях стереопари;</a:t>
            </a:r>
          </a:p>
          <a:p>
            <a:endParaRPr lang="en-US"/>
          </a:p>
          <a:p>
            <a:r>
              <a:rPr lang="en-US"/>
              <a:t>- Порівняння ознак для підтвердження відповідності об’єктів на лівому та правому зображенні;</a:t>
            </a:r>
          </a:p>
          <a:p>
            <a:endParaRPr lang="en-US"/>
          </a:p>
          <a:p>
            <a:r>
              <a:rPr lang="en-US"/>
              <a:t>- Забезпечення надійної ідентифікації об’єктів, навіть при незначних відмінностях у вигляді або ракурсі.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Після виявлення відповідних об’єктів на обох зображеннях стереопари, виконується обчислення відстані за таким підходом:</a:t>
            </a:r>
          </a:p>
          <a:p>
            <a:endParaRPr lang="en-US"/>
          </a:p>
          <a:p>
            <a:r>
              <a:rPr lang="en-US"/>
              <a:t>Знаходяться центри об’єктів на лівому та правому зображеннях;</a:t>
            </a:r>
          </a:p>
          <a:p>
            <a:endParaRPr lang="en-US"/>
          </a:p>
          <a:p>
            <a:r>
              <a:rPr lang="en-US"/>
              <a:t>Обчислюється диспаратність— різниця координат центрів по горизонтальній осі. Вона обчислюється різницею центру об'єкта з лівого зображення і центру об'єкта з правого зображення</a:t>
            </a:r>
          </a:p>
          <a:p>
            <a:endParaRPr lang="en-US"/>
          </a:p>
          <a:p>
            <a:r>
              <a:rPr lang="en-US"/>
              <a:t>Відстань визначається за наведеною формулою:</a:t>
            </a:r>
          </a:p>
          <a:p>
            <a:r>
              <a:rPr lang="en-US"/>
              <a:t>​</a:t>
            </a:r>
          </a:p>
          <a:p>
            <a:r>
              <a:rPr lang="en-US"/>
              <a:t>де:</a:t>
            </a:r>
          </a:p>
          <a:p>
            <a:endParaRPr lang="en-US"/>
          </a:p>
          <a:p>
            <a:r>
              <a:rPr lang="en-US"/>
              <a:t>f — фокусна відстань камери,</a:t>
            </a:r>
          </a:p>
          <a:p>
            <a:endParaRPr lang="en-US"/>
          </a:p>
          <a:p>
            <a:r>
              <a:rPr lang="en-US"/>
              <a:t>B — базова відстань між положеннями камери,</a:t>
            </a:r>
          </a:p>
          <a:p>
            <a:endParaRPr lang="en-US"/>
          </a:p>
          <a:p>
            <a:r>
              <a:rPr lang="en-US"/>
              <a:t>d — зміщення (паралакс) між центрами об’єкта.</a:t>
            </a:r>
          </a:p>
          <a:p>
            <a:endParaRPr lang="en-US"/>
          </a:p>
          <a:p>
            <a:r>
              <a:rPr lang="en-US"/>
              <a:t>Такий підхід дозволяє оцінити глибину сцени на основі лише двох зображень, без використання спеціального обладнання.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Для вибраного об’єкта було проведено вимірювання відстані за допомогою розробленого підходу.</a:t>
            </a:r>
          </a:p>
          <a:p>
            <a:endParaRPr lang="en-US"/>
          </a:p>
          <a:p>
            <a:r>
              <a:rPr lang="en-US"/>
              <a:t>Очікувана відстань: 30 см</a:t>
            </a:r>
          </a:p>
          <a:p>
            <a:endParaRPr lang="en-US"/>
          </a:p>
          <a:p>
            <a:r>
              <a:rPr lang="en-US"/>
              <a:t>Практично отримана відстань: 30.8 см</a:t>
            </a:r>
          </a:p>
          <a:p>
            <a:endParaRPr lang="en-US"/>
          </a:p>
          <a:p>
            <a:r>
              <a:rPr lang="en-US"/>
              <a:t>Отримане значення демонструє високу точність методу, з похибкою менше 3%.</a:t>
            </a:r>
          </a:p>
          <a:p>
            <a:r>
              <a:rPr lang="en-US"/>
              <a:t>Проте даний метод може мати і високу похибку, тому що неможливо ідеально рівно перевести камеру з одного положення в інше ідеально рівно. Це може призвести як до 2-во % похибки, так і 15-ти %.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2690" y="463056"/>
            <a:ext cx="6485792" cy="2375421"/>
          </a:xfrm>
          <a:custGeom>
            <a:avLst/>
            <a:gdLst/>
            <a:ahLst/>
            <a:cxnLst/>
            <a:rect l="l" t="t" r="r" b="b"/>
            <a:pathLst>
              <a:path w="6485792" h="2375421">
                <a:moveTo>
                  <a:pt x="0" y="0"/>
                </a:moveTo>
                <a:lnTo>
                  <a:pt x="6485792" y="0"/>
                </a:lnTo>
                <a:lnTo>
                  <a:pt x="6485792" y="2375422"/>
                </a:lnTo>
                <a:lnTo>
                  <a:pt x="0" y="23754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uk-UA"/>
          </a:p>
        </p:txBody>
      </p:sp>
      <p:sp>
        <p:nvSpPr>
          <p:cNvPr id="3" name="TextBox 3"/>
          <p:cNvSpPr txBox="1"/>
          <p:nvPr/>
        </p:nvSpPr>
        <p:spPr>
          <a:xfrm>
            <a:off x="695935" y="3856190"/>
            <a:ext cx="16896131" cy="2479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92"/>
              </a:lnSpc>
            </a:pPr>
            <a:r>
              <a:rPr lang="en-US" sz="4708" b="1" spc="941">
                <a:solidFill>
                  <a:srgbClr val="504C44"/>
                </a:solidFill>
                <a:latin typeface="Eastman Pack Bold"/>
                <a:ea typeface="Eastman Pack Bold"/>
                <a:cs typeface="Eastman Pack Bold"/>
                <a:sym typeface="Eastman Pack Bold"/>
              </a:rPr>
              <a:t>ВИЗНАЧЕННЯ ВІДСТАНІ ДО ОБ'ЄКТА НА ЗОБРАЖЕННІ ЗА МЕТОДАМИ ГЛИБИННОГО навчання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9037139" y="8038628"/>
            <a:ext cx="8554926" cy="10746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290"/>
              </a:lnSpc>
            </a:pPr>
            <a:r>
              <a:rPr lang="en-US" sz="3064" spc="612">
                <a:solidFill>
                  <a:srgbClr val="504C44"/>
                </a:solidFill>
                <a:latin typeface="Eastman Pack"/>
                <a:ea typeface="Eastman Pack"/>
                <a:cs typeface="Eastman Pack"/>
                <a:sym typeface="Eastman Pack"/>
              </a:rPr>
              <a:t>Виконав: Радь Олександр</a:t>
            </a:r>
          </a:p>
          <a:p>
            <a:pPr algn="r">
              <a:lnSpc>
                <a:spcPts val="4290"/>
              </a:lnSpc>
            </a:pPr>
            <a:r>
              <a:rPr lang="en-US" sz="3064" spc="612">
                <a:solidFill>
                  <a:srgbClr val="504C44"/>
                </a:solidFill>
                <a:latin typeface="Eastman Pack"/>
                <a:ea typeface="Eastman Pack"/>
                <a:cs typeface="Eastman Pack"/>
                <a:sym typeface="Eastman Pack"/>
              </a:rPr>
              <a:t>Керівник: Кушнір Олексій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460175" y="2232562"/>
            <a:ext cx="9367651" cy="7025738"/>
          </a:xfrm>
          <a:custGeom>
            <a:avLst/>
            <a:gdLst/>
            <a:ahLst/>
            <a:cxnLst/>
            <a:rect l="l" t="t" r="r" b="b"/>
            <a:pathLst>
              <a:path w="9367651" h="7025738">
                <a:moveTo>
                  <a:pt x="0" y="0"/>
                </a:moveTo>
                <a:lnTo>
                  <a:pt x="9367650" y="0"/>
                </a:lnTo>
                <a:lnTo>
                  <a:pt x="9367650" y="7025738"/>
                </a:lnTo>
                <a:lnTo>
                  <a:pt x="0" y="70257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uk-UA"/>
          </a:p>
        </p:txBody>
      </p:sp>
      <p:sp>
        <p:nvSpPr>
          <p:cNvPr id="3" name="TextBox 3"/>
          <p:cNvSpPr txBox="1"/>
          <p:nvPr/>
        </p:nvSpPr>
        <p:spPr>
          <a:xfrm>
            <a:off x="17259300" y="9115425"/>
            <a:ext cx="152400" cy="29527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9519"/>
              </a:lnSpc>
              <a:spcBef>
                <a:spcPct val="0"/>
              </a:spcBef>
            </a:pPr>
            <a:r>
              <a:rPr lang="en-US" sz="6799" b="1">
                <a:solidFill>
                  <a:srgbClr val="000000">
                    <a:alpha val="29804"/>
                  </a:srgbClr>
                </a:solidFill>
                <a:latin typeface="Eastman Pack Bold"/>
                <a:ea typeface="Eastman Pack Bold"/>
                <a:cs typeface="Eastman Pack Bold"/>
                <a:sym typeface="Eastman Pack Bold"/>
              </a:rPr>
              <a:t>10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942975"/>
            <a:ext cx="4834715" cy="688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spc="799">
                <a:solidFill>
                  <a:srgbClr val="504C44"/>
                </a:solidFill>
                <a:latin typeface="Eastman Pack"/>
                <a:ea typeface="Eastman Pack"/>
                <a:cs typeface="Eastman Pack"/>
                <a:sym typeface="Eastman Pack"/>
              </a:rPr>
              <a:t>РЕЗУЛЬТАТИ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9456529" y="5915387"/>
            <a:ext cx="1135110" cy="9290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93"/>
              </a:lnSpc>
            </a:pPr>
            <a:r>
              <a:rPr lang="en-US" sz="5423">
                <a:solidFill>
                  <a:srgbClr val="504C44">
                    <a:alpha val="19608"/>
                  </a:srgbClr>
                </a:solidFill>
                <a:latin typeface="Eastman Pack"/>
                <a:ea typeface="Eastman Pack"/>
                <a:cs typeface="Eastman Pack"/>
                <a:sym typeface="Eastman Pack"/>
              </a:rPr>
              <a:t>09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2998464" y="4860411"/>
            <a:ext cx="5827114" cy="711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504C44"/>
                </a:solidFill>
                <a:latin typeface="Eastman Pack"/>
                <a:ea typeface="Eastman Pack"/>
                <a:cs typeface="Eastman Pack"/>
                <a:sym typeface="Eastman Pack"/>
              </a:rPr>
              <a:t>Що потрібно, щоб визначити відстань до об’єкта?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998464" y="7222869"/>
            <a:ext cx="5827114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504C44"/>
                </a:solidFill>
                <a:latin typeface="Eastman Pack"/>
                <a:ea typeface="Eastman Pack"/>
                <a:cs typeface="Eastman Pack"/>
                <a:sym typeface="Eastman Pack"/>
              </a:rPr>
              <a:t>YOLO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644279" y="3492605"/>
            <a:ext cx="1135110" cy="9290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93"/>
              </a:lnSpc>
            </a:pPr>
            <a:r>
              <a:rPr lang="en-US" sz="5423">
                <a:solidFill>
                  <a:srgbClr val="504C44">
                    <a:alpha val="19608"/>
                  </a:srgbClr>
                </a:solidFill>
                <a:latin typeface="Eastman Pack"/>
                <a:ea typeface="Eastman Pack"/>
                <a:cs typeface="Eastman Pack"/>
                <a:sym typeface="Eastman Pack"/>
              </a:rPr>
              <a:t>03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810715" y="3625336"/>
            <a:ext cx="5827114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504C44"/>
                </a:solidFill>
                <a:latin typeface="Eastman Pack"/>
                <a:ea typeface="Eastman Pack"/>
                <a:cs typeface="Eastman Pack"/>
                <a:sym typeface="Eastman Pack"/>
              </a:rPr>
              <a:t>ResNet-18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644279" y="4705455"/>
            <a:ext cx="1135110" cy="9290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93"/>
              </a:lnSpc>
            </a:pPr>
            <a:r>
              <a:rPr lang="en-US" sz="5423">
                <a:solidFill>
                  <a:srgbClr val="504C44">
                    <a:alpha val="19608"/>
                  </a:srgbClr>
                </a:solidFill>
                <a:latin typeface="Eastman Pack"/>
                <a:ea typeface="Eastman Pack"/>
                <a:cs typeface="Eastman Pack"/>
                <a:sym typeface="Eastman Pack"/>
              </a:rPr>
              <a:t>04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421981" y="2144000"/>
            <a:ext cx="9244012" cy="688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spc="799">
                <a:solidFill>
                  <a:srgbClr val="504C44"/>
                </a:solidFill>
                <a:latin typeface="Eastman Pack"/>
                <a:ea typeface="Eastman Pack"/>
                <a:cs typeface="Eastman Pack"/>
                <a:sym typeface="Eastman Pack"/>
              </a:rPr>
              <a:t>ЗМІСТ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810715" y="4860411"/>
            <a:ext cx="5827114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504C44"/>
                </a:solidFill>
                <a:latin typeface="Eastman Pack"/>
                <a:ea typeface="Eastman Pack"/>
                <a:cs typeface="Eastman Pack"/>
                <a:sym typeface="Eastman Pack"/>
              </a:rPr>
              <a:t>Визначення відстані до об’єкта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644279" y="5915387"/>
            <a:ext cx="1135110" cy="9290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93"/>
              </a:lnSpc>
            </a:pPr>
            <a:r>
              <a:rPr lang="en-US" sz="5423">
                <a:solidFill>
                  <a:srgbClr val="504C44">
                    <a:alpha val="19608"/>
                  </a:srgbClr>
                </a:solidFill>
                <a:latin typeface="Eastman Pack"/>
                <a:ea typeface="Eastman Pack"/>
                <a:cs typeface="Eastman Pack"/>
                <a:sym typeface="Eastman Pack"/>
              </a:rPr>
              <a:t>05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998464" y="3625336"/>
            <a:ext cx="5827114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504C44"/>
                </a:solidFill>
                <a:latin typeface="Eastman Pack"/>
                <a:ea typeface="Eastman Pack"/>
                <a:cs typeface="Eastman Pack"/>
                <a:sym typeface="Eastman Pack"/>
              </a:rPr>
              <a:t>Мета та актуальність роботи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644279" y="7125320"/>
            <a:ext cx="1135110" cy="9290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93"/>
              </a:lnSpc>
            </a:pPr>
            <a:r>
              <a:rPr lang="en-US" sz="5423">
                <a:solidFill>
                  <a:srgbClr val="504C44">
                    <a:alpha val="19608"/>
                  </a:srgbClr>
                </a:solidFill>
                <a:latin typeface="Eastman Pack"/>
                <a:ea typeface="Eastman Pack"/>
                <a:cs typeface="Eastman Pack"/>
                <a:sym typeface="Eastman Pack"/>
              </a:rPr>
              <a:t>06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810715" y="6040945"/>
            <a:ext cx="5827114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504C44"/>
                </a:solidFill>
                <a:latin typeface="Eastman Pack"/>
                <a:ea typeface="Eastman Pack"/>
                <a:cs typeface="Eastman Pack"/>
                <a:sym typeface="Eastman Pack"/>
              </a:rPr>
              <a:t>Результати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456529" y="3492605"/>
            <a:ext cx="1135110" cy="9290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93"/>
              </a:lnSpc>
            </a:pPr>
            <a:r>
              <a:rPr lang="en-US" sz="5423">
                <a:solidFill>
                  <a:srgbClr val="504C44">
                    <a:alpha val="19608"/>
                  </a:srgbClr>
                </a:solidFill>
                <a:latin typeface="Eastman Pack"/>
                <a:ea typeface="Eastman Pack"/>
                <a:cs typeface="Eastman Pack"/>
                <a:sym typeface="Eastman Pack"/>
              </a:rPr>
              <a:t>07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456529" y="4705455"/>
            <a:ext cx="1135110" cy="9290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93"/>
              </a:lnSpc>
            </a:pPr>
            <a:r>
              <a:rPr lang="en-US" sz="5423">
                <a:solidFill>
                  <a:srgbClr val="504C44">
                    <a:alpha val="19608"/>
                  </a:srgbClr>
                </a:solidFill>
                <a:latin typeface="Eastman Pack"/>
                <a:ea typeface="Eastman Pack"/>
                <a:cs typeface="Eastman Pack"/>
                <a:sym typeface="Eastman Pack"/>
              </a:rPr>
              <a:t>08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998464" y="6073519"/>
            <a:ext cx="5827114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504C44"/>
                </a:solidFill>
                <a:latin typeface="Eastman Pack"/>
                <a:ea typeface="Eastman Pack"/>
                <a:cs typeface="Eastman Pack"/>
                <a:sym typeface="Eastman Pack"/>
              </a:rPr>
              <a:t>Стереопара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098148" y="4789928"/>
            <a:ext cx="8183909" cy="3115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504C44"/>
                </a:solidFill>
                <a:latin typeface="Eastman Pack"/>
                <a:ea typeface="Eastman Pack"/>
                <a:cs typeface="Eastman Pack"/>
                <a:sym typeface="Eastman Pack"/>
              </a:rPr>
              <a:t>Оцінка відстані до об’єктів є критично важливою для автономного транспорту, робототехніки та систем відеоспостереження.</a:t>
            </a:r>
          </a:p>
          <a:p>
            <a:pPr algn="l">
              <a:lnSpc>
                <a:spcPts val="3079"/>
              </a:lnSpc>
            </a:pPr>
            <a:endParaRPr lang="en-US" sz="2199">
              <a:solidFill>
                <a:srgbClr val="504C44"/>
              </a:solidFill>
              <a:latin typeface="Eastman Pack"/>
              <a:ea typeface="Eastman Pack"/>
              <a:cs typeface="Eastman Pack"/>
              <a:sym typeface="Eastman Pack"/>
            </a:endParaRPr>
          </a:p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504C44"/>
                </a:solidFill>
                <a:latin typeface="Eastman Pack"/>
                <a:ea typeface="Eastman Pack"/>
                <a:cs typeface="Eastman Pack"/>
                <a:sym typeface="Eastman Pack"/>
              </a:rPr>
              <a:t>Основною метою курсової роботи є розробка та реалізація підходу до оцінки відстані до об’єктів на основі аналізу стереопари зображень із використанням методів глибинного навчання.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8098148" y="2295402"/>
            <a:ext cx="8183909" cy="1393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spc="799">
                <a:solidFill>
                  <a:srgbClr val="504C44"/>
                </a:solidFill>
                <a:latin typeface="Eastman Pack"/>
                <a:ea typeface="Eastman Pack"/>
                <a:cs typeface="Eastman Pack"/>
                <a:sym typeface="Eastman Pack"/>
              </a:rPr>
              <a:t>МЕТА І АКТУАЛЬНІСТЬ РОБОТИ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028700" y="1979409"/>
            <a:ext cx="6326947" cy="6328182"/>
            <a:chOff x="0" y="0"/>
            <a:chExt cx="8435929" cy="8437576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/>
            <a:srcRect t="23978" b="9341"/>
            <a:stretch>
              <a:fillRect/>
            </a:stretch>
          </p:blipFill>
          <p:spPr>
            <a:xfrm>
              <a:off x="0" y="0"/>
              <a:ext cx="8435929" cy="8437576"/>
            </a:xfrm>
            <a:prstGeom prst="rect">
              <a:avLst/>
            </a:prstGeom>
          </p:spPr>
        </p:pic>
      </p:grpSp>
      <p:sp>
        <p:nvSpPr>
          <p:cNvPr id="6" name="AutoShape 6"/>
          <p:cNvSpPr/>
          <p:nvPr/>
        </p:nvSpPr>
        <p:spPr>
          <a:xfrm flipH="1">
            <a:off x="4169101" y="6346313"/>
            <a:ext cx="23072" cy="1961278"/>
          </a:xfrm>
          <a:prstGeom prst="line">
            <a:avLst/>
          </a:prstGeom>
          <a:ln w="47625" cap="flat">
            <a:solidFill>
              <a:srgbClr val="000000"/>
            </a:solidFill>
            <a:prstDash val="solid"/>
            <a:headEnd type="arrow" w="med" len="sm"/>
            <a:tailEnd type="arrow" w="med" len="sm"/>
          </a:ln>
        </p:spPr>
        <p:txBody>
          <a:bodyPr/>
          <a:lstStyle/>
          <a:p>
            <a:endParaRPr lang="uk-UA"/>
          </a:p>
        </p:txBody>
      </p:sp>
      <p:sp>
        <p:nvSpPr>
          <p:cNvPr id="7" name="TextBox 7"/>
          <p:cNvSpPr txBox="1"/>
          <p:nvPr/>
        </p:nvSpPr>
        <p:spPr>
          <a:xfrm>
            <a:off x="4529314" y="6830948"/>
            <a:ext cx="325562" cy="8422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61"/>
              </a:lnSpc>
              <a:spcBef>
                <a:spcPct val="0"/>
              </a:spcBef>
            </a:pPr>
            <a:r>
              <a:rPr lang="en-US" sz="4901" b="1">
                <a:solidFill>
                  <a:srgbClr val="000000"/>
                </a:solidFill>
                <a:latin typeface="Eastman Pack Bold"/>
                <a:ea typeface="Eastman Pack Bold"/>
                <a:cs typeface="Eastman Pack Bold"/>
                <a:sym typeface="Eastman Pack Bold"/>
              </a:rPr>
              <a:t>?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7259300" y="9115425"/>
            <a:ext cx="152400" cy="29527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9519"/>
              </a:lnSpc>
              <a:spcBef>
                <a:spcPct val="0"/>
              </a:spcBef>
            </a:pPr>
            <a:r>
              <a:rPr lang="en-US" sz="6799" b="1">
                <a:solidFill>
                  <a:srgbClr val="000000">
                    <a:alpha val="29804"/>
                  </a:srgbClr>
                </a:solidFill>
                <a:latin typeface="Eastman Pack Bold"/>
                <a:ea typeface="Eastman Pack Bold"/>
                <a:cs typeface="Eastman Pack Bold"/>
                <a:sym typeface="Eastman Pack Bold"/>
              </a:rPr>
              <a:t>3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189652" y="982101"/>
            <a:ext cx="11991753" cy="1393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spc="799">
                <a:solidFill>
                  <a:srgbClr val="504C44"/>
                </a:solidFill>
                <a:latin typeface="Eastman Pack"/>
                <a:ea typeface="Eastman Pack"/>
                <a:cs typeface="Eastman Pack"/>
                <a:sym typeface="Eastman Pack"/>
              </a:rPr>
              <a:t>ЩО ПОТРІБНО ДЛЯ ВИЗНАЧЕННЯ ВІДСТАНІ ДО ОБ’ЄКТА?</a:t>
            </a:r>
          </a:p>
        </p:txBody>
      </p:sp>
      <p:sp>
        <p:nvSpPr>
          <p:cNvPr id="3" name="Freeform 3"/>
          <p:cNvSpPr/>
          <p:nvPr/>
        </p:nvSpPr>
        <p:spPr>
          <a:xfrm rot="-5400000">
            <a:off x="6058943" y="3613640"/>
            <a:ext cx="6170114" cy="5085335"/>
          </a:xfrm>
          <a:custGeom>
            <a:avLst/>
            <a:gdLst/>
            <a:ahLst/>
            <a:cxnLst/>
            <a:rect l="l" t="t" r="r" b="b"/>
            <a:pathLst>
              <a:path w="6170114" h="5085335">
                <a:moveTo>
                  <a:pt x="0" y="0"/>
                </a:moveTo>
                <a:lnTo>
                  <a:pt x="6170114" y="0"/>
                </a:lnTo>
                <a:lnTo>
                  <a:pt x="6170114" y="5085336"/>
                </a:lnTo>
                <a:lnTo>
                  <a:pt x="0" y="50853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98808" r="-16028" b="-7850"/>
            </a:stretch>
          </a:blipFill>
        </p:spPr>
        <p:txBody>
          <a:bodyPr/>
          <a:lstStyle/>
          <a:p>
            <a:endParaRPr lang="uk-UA"/>
          </a:p>
        </p:txBody>
      </p:sp>
      <p:sp>
        <p:nvSpPr>
          <p:cNvPr id="4" name="Freeform 4"/>
          <p:cNvSpPr/>
          <p:nvPr/>
        </p:nvSpPr>
        <p:spPr>
          <a:xfrm rot="-5400000">
            <a:off x="11631575" y="3613640"/>
            <a:ext cx="6170114" cy="5085335"/>
          </a:xfrm>
          <a:custGeom>
            <a:avLst/>
            <a:gdLst/>
            <a:ahLst/>
            <a:cxnLst/>
            <a:rect l="l" t="t" r="r" b="b"/>
            <a:pathLst>
              <a:path w="6170114" h="5085335">
                <a:moveTo>
                  <a:pt x="0" y="0"/>
                </a:moveTo>
                <a:lnTo>
                  <a:pt x="6170114" y="0"/>
                </a:lnTo>
                <a:lnTo>
                  <a:pt x="6170114" y="5085336"/>
                </a:lnTo>
                <a:lnTo>
                  <a:pt x="0" y="508533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2993" t="-7850" r="-71843"/>
            </a:stretch>
          </a:blipFill>
        </p:spPr>
        <p:txBody>
          <a:bodyPr/>
          <a:lstStyle/>
          <a:p>
            <a:endParaRPr lang="uk-UA"/>
          </a:p>
        </p:txBody>
      </p:sp>
      <p:sp>
        <p:nvSpPr>
          <p:cNvPr id="5" name="AutoShape 5"/>
          <p:cNvSpPr/>
          <p:nvPr/>
        </p:nvSpPr>
        <p:spPr>
          <a:xfrm>
            <a:off x="10943762" y="5080878"/>
            <a:ext cx="7141" cy="1797163"/>
          </a:xfrm>
          <a:prstGeom prst="rect">
            <a:avLst/>
          </a:prstGeom>
          <a:solidFill>
            <a:srgbClr val="343434"/>
          </a:solidFill>
        </p:spPr>
        <p:txBody>
          <a:bodyPr/>
          <a:lstStyle/>
          <a:p>
            <a:endParaRPr lang="uk-UA"/>
          </a:p>
        </p:txBody>
      </p:sp>
      <p:sp>
        <p:nvSpPr>
          <p:cNvPr id="6" name="AutoShape 6"/>
          <p:cNvSpPr/>
          <p:nvPr/>
        </p:nvSpPr>
        <p:spPr>
          <a:xfrm rot="5400000">
            <a:off x="12886657" y="3586104"/>
            <a:ext cx="9938" cy="1184410"/>
          </a:xfrm>
          <a:prstGeom prst="rect">
            <a:avLst/>
          </a:prstGeom>
          <a:solidFill>
            <a:srgbClr val="343434"/>
          </a:solidFill>
        </p:spPr>
        <p:txBody>
          <a:bodyPr/>
          <a:lstStyle/>
          <a:p>
            <a:endParaRPr lang="uk-UA"/>
          </a:p>
        </p:txBody>
      </p:sp>
      <p:sp>
        <p:nvSpPr>
          <p:cNvPr id="7" name="Freeform 7"/>
          <p:cNvSpPr/>
          <p:nvPr/>
        </p:nvSpPr>
        <p:spPr>
          <a:xfrm>
            <a:off x="6601332" y="5080878"/>
            <a:ext cx="3957554" cy="4177422"/>
          </a:xfrm>
          <a:custGeom>
            <a:avLst/>
            <a:gdLst/>
            <a:ahLst/>
            <a:cxnLst/>
            <a:rect l="l" t="t" r="r" b="b"/>
            <a:pathLst>
              <a:path w="3957554" h="4177422">
                <a:moveTo>
                  <a:pt x="0" y="0"/>
                </a:moveTo>
                <a:lnTo>
                  <a:pt x="3957554" y="0"/>
                </a:lnTo>
                <a:lnTo>
                  <a:pt x="3957554" y="4177422"/>
                </a:lnTo>
                <a:lnTo>
                  <a:pt x="0" y="417742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29783" r="-143544"/>
            </a:stretch>
          </a:blipFill>
        </p:spPr>
        <p:txBody>
          <a:bodyPr/>
          <a:lstStyle/>
          <a:p>
            <a:endParaRPr lang="uk-UA"/>
          </a:p>
        </p:txBody>
      </p:sp>
      <p:sp>
        <p:nvSpPr>
          <p:cNvPr id="8" name="Freeform 8"/>
          <p:cNvSpPr/>
          <p:nvPr/>
        </p:nvSpPr>
        <p:spPr>
          <a:xfrm rot="5400000">
            <a:off x="13341278" y="5323342"/>
            <a:ext cx="6170114" cy="1665931"/>
          </a:xfrm>
          <a:custGeom>
            <a:avLst/>
            <a:gdLst/>
            <a:ahLst/>
            <a:cxnLst/>
            <a:rect l="l" t="t" r="r" b="b"/>
            <a:pathLst>
              <a:path w="6170114" h="1665931">
                <a:moveTo>
                  <a:pt x="0" y="0"/>
                </a:moveTo>
                <a:lnTo>
                  <a:pt x="6170113" y="0"/>
                </a:lnTo>
                <a:lnTo>
                  <a:pt x="6170113" y="1665931"/>
                </a:lnTo>
                <a:lnTo>
                  <a:pt x="0" y="166593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uk-UA"/>
          </a:p>
        </p:txBody>
      </p:sp>
      <p:sp>
        <p:nvSpPr>
          <p:cNvPr id="9" name="Freeform 9"/>
          <p:cNvSpPr/>
          <p:nvPr/>
        </p:nvSpPr>
        <p:spPr>
          <a:xfrm rot="-5400000">
            <a:off x="486311" y="3630575"/>
            <a:ext cx="6170114" cy="5085335"/>
          </a:xfrm>
          <a:custGeom>
            <a:avLst/>
            <a:gdLst/>
            <a:ahLst/>
            <a:cxnLst/>
            <a:rect l="l" t="t" r="r" b="b"/>
            <a:pathLst>
              <a:path w="6170114" h="5085335">
                <a:moveTo>
                  <a:pt x="0" y="0"/>
                </a:moveTo>
                <a:lnTo>
                  <a:pt x="6170114" y="0"/>
                </a:lnTo>
                <a:lnTo>
                  <a:pt x="6170114" y="5085336"/>
                </a:lnTo>
                <a:lnTo>
                  <a:pt x="0" y="508533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3187" t="-7850" r="-101650"/>
            </a:stretch>
          </a:blipFill>
        </p:spPr>
        <p:txBody>
          <a:bodyPr/>
          <a:lstStyle/>
          <a:p>
            <a:endParaRPr lang="uk-UA"/>
          </a:p>
        </p:txBody>
      </p:sp>
      <p:sp>
        <p:nvSpPr>
          <p:cNvPr id="10" name="Freeform 10"/>
          <p:cNvSpPr/>
          <p:nvPr/>
        </p:nvSpPr>
        <p:spPr>
          <a:xfrm>
            <a:off x="1323326" y="6266354"/>
            <a:ext cx="4496083" cy="2670640"/>
          </a:xfrm>
          <a:custGeom>
            <a:avLst/>
            <a:gdLst/>
            <a:ahLst/>
            <a:cxnLst/>
            <a:rect l="l" t="t" r="r" b="b"/>
            <a:pathLst>
              <a:path w="4496083" h="2670640">
                <a:moveTo>
                  <a:pt x="0" y="0"/>
                </a:moveTo>
                <a:lnTo>
                  <a:pt x="4496083" y="0"/>
                </a:lnTo>
                <a:lnTo>
                  <a:pt x="4496083" y="2670640"/>
                </a:lnTo>
                <a:lnTo>
                  <a:pt x="0" y="267064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13636" t="-54482" r="-113636"/>
            </a:stretch>
          </a:blipFill>
        </p:spPr>
        <p:txBody>
          <a:bodyPr/>
          <a:lstStyle/>
          <a:p>
            <a:endParaRPr lang="uk-UA"/>
          </a:p>
        </p:txBody>
      </p:sp>
      <p:sp>
        <p:nvSpPr>
          <p:cNvPr id="11" name="TextBox 11"/>
          <p:cNvSpPr txBox="1"/>
          <p:nvPr/>
        </p:nvSpPr>
        <p:spPr>
          <a:xfrm rot="5400000">
            <a:off x="10014001" y="7779825"/>
            <a:ext cx="1885713" cy="428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238"/>
              </a:lnSpc>
            </a:pPr>
            <a:r>
              <a:rPr lang="en-US" sz="2698" b="1">
                <a:solidFill>
                  <a:srgbClr val="343434"/>
                </a:solidFill>
                <a:latin typeface="Eastman Pack Bold"/>
                <a:ea typeface="Eastman Pack Bold"/>
                <a:cs typeface="Eastman Pack Bold"/>
                <a:sym typeface="Eastman Pack Bold"/>
              </a:rPr>
              <a:t>Потрібно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046335" y="3584840"/>
            <a:ext cx="4195330" cy="799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74"/>
              </a:lnSpc>
            </a:pPr>
            <a:r>
              <a:rPr lang="en-US" sz="2267">
                <a:solidFill>
                  <a:srgbClr val="343434"/>
                </a:solidFill>
                <a:latin typeface="Eastman Pack"/>
                <a:ea typeface="Eastman Pack"/>
                <a:cs typeface="Eastman Pack"/>
                <a:sym typeface="Eastman Pack"/>
              </a:rPr>
              <a:t>Механізм визначення об’єктів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299421" y="6099158"/>
            <a:ext cx="3137172" cy="1782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580"/>
              </a:lnSpc>
            </a:pPr>
            <a:r>
              <a:rPr lang="en-US" sz="2557">
                <a:solidFill>
                  <a:srgbClr val="343434"/>
                </a:solidFill>
                <a:latin typeface="Eastman Pack"/>
                <a:ea typeface="Eastman Pack"/>
                <a:cs typeface="Eastman Pack"/>
                <a:sym typeface="Eastman Pack"/>
              </a:rPr>
              <a:t>Згорткова нейромережа для підтвердження об’єкта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634896" y="3955870"/>
            <a:ext cx="1801696" cy="428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238"/>
              </a:lnSpc>
            </a:pPr>
            <a:r>
              <a:rPr lang="en-US" sz="2698" b="1">
                <a:solidFill>
                  <a:srgbClr val="343434"/>
                </a:solidFill>
                <a:latin typeface="Eastman Pack Bold"/>
                <a:ea typeface="Eastman Pack Bold"/>
                <a:cs typeface="Eastman Pack Bold"/>
                <a:sym typeface="Eastman Pack Bold"/>
              </a:rPr>
              <a:t>Потрібно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7259300" y="9115425"/>
            <a:ext cx="152400" cy="29527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9519"/>
              </a:lnSpc>
              <a:spcBef>
                <a:spcPct val="0"/>
              </a:spcBef>
            </a:pPr>
            <a:r>
              <a:rPr lang="en-US" sz="6799" b="1">
                <a:solidFill>
                  <a:srgbClr val="000000">
                    <a:alpha val="29804"/>
                  </a:srgbClr>
                </a:solidFill>
                <a:latin typeface="Eastman Pack Bold"/>
                <a:ea typeface="Eastman Pack Bold"/>
                <a:cs typeface="Eastman Pack Bold"/>
                <a:sym typeface="Eastman Pack Bold"/>
              </a:rPr>
              <a:t>4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476375" y="3869146"/>
            <a:ext cx="3119929" cy="4336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503"/>
              </a:lnSpc>
            </a:pPr>
            <a:r>
              <a:rPr lang="en-US" sz="2502">
                <a:solidFill>
                  <a:srgbClr val="343434"/>
                </a:solidFill>
                <a:latin typeface="Eastman Pack"/>
                <a:ea typeface="Eastman Pack"/>
                <a:cs typeface="Eastman Pack"/>
                <a:sym typeface="Eastman Pack"/>
              </a:rPr>
              <a:t>Стереопара</a:t>
            </a:r>
          </a:p>
        </p:txBody>
      </p:sp>
      <p:sp>
        <p:nvSpPr>
          <p:cNvPr id="17" name="TextBox 17"/>
          <p:cNvSpPr txBox="1"/>
          <p:nvPr/>
        </p:nvSpPr>
        <p:spPr>
          <a:xfrm rot="-5400000">
            <a:off x="4472658" y="4214252"/>
            <a:ext cx="1801696" cy="428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238"/>
              </a:lnSpc>
            </a:pPr>
            <a:r>
              <a:rPr lang="en-US" sz="2698" b="1">
                <a:solidFill>
                  <a:srgbClr val="343434"/>
                </a:solidFill>
                <a:latin typeface="Eastman Pack Bold"/>
                <a:ea typeface="Eastman Pack Bold"/>
                <a:cs typeface="Eastman Pack Bold"/>
                <a:sym typeface="Eastman Pack Bold"/>
              </a:rPr>
              <a:t>Потрібно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28700"/>
            <a:ext cx="9502090" cy="8229600"/>
            <a:chOff x="0" y="0"/>
            <a:chExt cx="2502608" cy="21674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502608" cy="2167467"/>
            </a:xfrm>
            <a:custGeom>
              <a:avLst/>
              <a:gdLst/>
              <a:ahLst/>
              <a:cxnLst/>
              <a:rect l="l" t="t" r="r" b="b"/>
              <a:pathLst>
                <a:path w="2502608" h="2167467">
                  <a:moveTo>
                    <a:pt x="0" y="0"/>
                  </a:moveTo>
                  <a:lnTo>
                    <a:pt x="2502608" y="0"/>
                  </a:lnTo>
                  <a:lnTo>
                    <a:pt x="2502608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F1EDE9"/>
            </a:solidFill>
          </p:spPr>
          <p:txBody>
            <a:bodyPr/>
            <a:lstStyle/>
            <a:p>
              <a:endParaRPr lang="uk-UA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2502608" cy="22246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990623" y="2712079"/>
            <a:ext cx="6311796" cy="869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6"/>
              </a:lnSpc>
            </a:pPr>
            <a:r>
              <a:rPr lang="en-US" sz="5004" spc="1000">
                <a:solidFill>
                  <a:srgbClr val="504C44"/>
                </a:solidFill>
                <a:latin typeface="Eastman Pack"/>
                <a:ea typeface="Eastman Pack"/>
                <a:cs typeface="Eastman Pack"/>
                <a:sym typeface="Eastman Pack"/>
              </a:rPr>
              <a:t>СТЕРЕОПАРА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990623" y="4593309"/>
            <a:ext cx="8119242" cy="31478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25"/>
              </a:lnSpc>
            </a:pPr>
            <a:r>
              <a:rPr lang="en-US" sz="2232">
                <a:solidFill>
                  <a:srgbClr val="504C44"/>
                </a:solidFill>
                <a:latin typeface="Eastman Pack"/>
                <a:ea typeface="Eastman Pack"/>
                <a:cs typeface="Eastman Pack"/>
                <a:sym typeface="Eastman Pack"/>
              </a:rPr>
              <a:t>Для отримання стереопари зображень було використано ручний підхід.</a:t>
            </a:r>
          </a:p>
          <a:p>
            <a:pPr algn="l">
              <a:lnSpc>
                <a:spcPts val="3125"/>
              </a:lnSpc>
            </a:pPr>
            <a:endParaRPr lang="en-US" sz="2232">
              <a:solidFill>
                <a:srgbClr val="504C44"/>
              </a:solidFill>
              <a:latin typeface="Eastman Pack"/>
              <a:ea typeface="Eastman Pack"/>
              <a:cs typeface="Eastman Pack"/>
              <a:sym typeface="Eastman Pack"/>
            </a:endParaRPr>
          </a:p>
          <a:p>
            <a:pPr algn="l">
              <a:lnSpc>
                <a:spcPts val="3125"/>
              </a:lnSpc>
            </a:pPr>
            <a:r>
              <a:rPr lang="en-US" sz="2232">
                <a:solidFill>
                  <a:srgbClr val="504C44"/>
                </a:solidFill>
                <a:latin typeface="Eastman Pack"/>
                <a:ea typeface="Eastman Pack"/>
                <a:cs typeface="Eastman Pack"/>
                <a:sym typeface="Eastman Pack"/>
              </a:rPr>
              <a:t>Такий метод дозволив змоделювати стереозір за відсутності спеціалізованої апаратури, зберігаючи при цьому контроль над базовою відстанню між зображеннями.</a:t>
            </a:r>
          </a:p>
          <a:p>
            <a:pPr algn="l">
              <a:lnSpc>
                <a:spcPts val="3125"/>
              </a:lnSpc>
            </a:pPr>
            <a:endParaRPr lang="en-US" sz="2232">
              <a:solidFill>
                <a:srgbClr val="504C44"/>
              </a:solidFill>
              <a:latin typeface="Eastman Pack"/>
              <a:ea typeface="Eastman Pack"/>
              <a:cs typeface="Eastman Pack"/>
              <a:sym typeface="Eastman Pack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7259300" y="9115425"/>
            <a:ext cx="152400" cy="29527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9519"/>
              </a:lnSpc>
              <a:spcBef>
                <a:spcPct val="0"/>
              </a:spcBef>
            </a:pPr>
            <a:r>
              <a:rPr lang="en-US" sz="6799" b="1">
                <a:solidFill>
                  <a:srgbClr val="000000">
                    <a:alpha val="29804"/>
                  </a:srgbClr>
                </a:solidFill>
                <a:latin typeface="Eastman Pack Bold"/>
                <a:ea typeface="Eastman Pack Bold"/>
                <a:cs typeface="Eastman Pack Bold"/>
                <a:sym typeface="Eastman Pack Bold"/>
              </a:rPr>
              <a:t>5</a:t>
            </a:r>
          </a:p>
        </p:txBody>
      </p:sp>
      <p:pic>
        <p:nvPicPr>
          <p:cNvPr id="10" name="Рисунок 9" descr="Зображення, що містить Графіка, символ, Шрифт, білий&#10;&#10;Вміст, створений ШІ, може бути неправильним.">
            <a:extLst>
              <a:ext uri="{FF2B5EF4-FFF2-40B4-BE49-F238E27FC236}">
                <a16:creationId xmlns:a16="http://schemas.microsoft.com/office/drawing/2014/main" id="{94A69D56-4BDD-9575-BFCB-BAD3A3EBAF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0233" y="3377512"/>
            <a:ext cx="6279067" cy="353197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80449" y="3189939"/>
            <a:ext cx="7373261" cy="5525158"/>
          </a:xfrm>
          <a:custGeom>
            <a:avLst/>
            <a:gdLst/>
            <a:ahLst/>
            <a:cxnLst/>
            <a:rect l="l" t="t" r="r" b="b"/>
            <a:pathLst>
              <a:path w="7373261" h="5525158">
                <a:moveTo>
                  <a:pt x="0" y="0"/>
                </a:moveTo>
                <a:lnTo>
                  <a:pt x="7373261" y="0"/>
                </a:lnTo>
                <a:lnTo>
                  <a:pt x="7373261" y="5525157"/>
                </a:lnTo>
                <a:lnTo>
                  <a:pt x="0" y="552515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uk-UA"/>
          </a:p>
        </p:txBody>
      </p:sp>
      <p:sp>
        <p:nvSpPr>
          <p:cNvPr id="3" name="TextBox 3"/>
          <p:cNvSpPr txBox="1"/>
          <p:nvPr/>
        </p:nvSpPr>
        <p:spPr>
          <a:xfrm>
            <a:off x="9906839" y="1095885"/>
            <a:ext cx="7375224" cy="11625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466"/>
              </a:lnSpc>
            </a:pPr>
            <a:r>
              <a:rPr lang="en-US" sz="6761" spc="1352">
                <a:solidFill>
                  <a:srgbClr val="504C44"/>
                </a:solidFill>
                <a:latin typeface="Eastman Pack"/>
                <a:ea typeface="Eastman Pack"/>
                <a:cs typeface="Eastman Pack"/>
                <a:sym typeface="Eastman Pack"/>
              </a:rPr>
              <a:t>YOLO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9906839" y="4508662"/>
            <a:ext cx="7352461" cy="15282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0485" lvl="1" indent="-235243" algn="l">
              <a:lnSpc>
                <a:spcPts val="3050"/>
              </a:lnSpc>
              <a:buFont typeface="Arial"/>
              <a:buChar char="•"/>
            </a:pPr>
            <a:r>
              <a:rPr lang="en-US" sz="2179">
                <a:solidFill>
                  <a:srgbClr val="504C44"/>
                </a:solidFill>
                <a:latin typeface="Eastman Pack"/>
                <a:ea typeface="Eastman Pack"/>
                <a:cs typeface="Eastman Pack"/>
                <a:sym typeface="Eastman Pack"/>
              </a:rPr>
              <a:t>Виявлення об’єктів на зображенні;</a:t>
            </a:r>
          </a:p>
          <a:p>
            <a:pPr marL="470485" lvl="1" indent="-235243" algn="l">
              <a:lnSpc>
                <a:spcPts val="3050"/>
              </a:lnSpc>
              <a:buFont typeface="Arial"/>
              <a:buChar char="•"/>
            </a:pPr>
            <a:r>
              <a:rPr lang="en-US" sz="2179">
                <a:solidFill>
                  <a:srgbClr val="504C44"/>
                </a:solidFill>
                <a:latin typeface="Eastman Pack"/>
                <a:ea typeface="Eastman Pack"/>
                <a:cs typeface="Eastman Pack"/>
                <a:sym typeface="Eastman Pack"/>
              </a:rPr>
              <a:t>Отримання координат рамок навколо об’єктів;</a:t>
            </a:r>
          </a:p>
          <a:p>
            <a:pPr marL="470485" lvl="1" indent="-235243" algn="l">
              <a:lnSpc>
                <a:spcPts val="3050"/>
              </a:lnSpc>
              <a:buFont typeface="Arial"/>
              <a:buChar char="•"/>
            </a:pPr>
            <a:r>
              <a:rPr lang="en-US" sz="2179">
                <a:solidFill>
                  <a:srgbClr val="504C44"/>
                </a:solidFill>
                <a:latin typeface="Eastman Pack"/>
                <a:ea typeface="Eastman Pack"/>
                <a:cs typeface="Eastman Pack"/>
                <a:sym typeface="Eastman Pack"/>
              </a:rPr>
              <a:t>Визначення центрів об’єктів.</a:t>
            </a:r>
          </a:p>
          <a:p>
            <a:pPr algn="l">
              <a:lnSpc>
                <a:spcPts val="3050"/>
              </a:lnSpc>
            </a:pPr>
            <a:endParaRPr lang="en-US" sz="2179">
              <a:solidFill>
                <a:srgbClr val="504C44"/>
              </a:solidFill>
              <a:latin typeface="Eastman Pack"/>
              <a:ea typeface="Eastman Pack"/>
              <a:cs typeface="Eastman Pack"/>
              <a:sym typeface="Eastman Pack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9906839" y="3497342"/>
            <a:ext cx="7352461" cy="7602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50"/>
              </a:lnSpc>
            </a:pPr>
            <a:r>
              <a:rPr lang="en-US" sz="2179" b="1">
                <a:solidFill>
                  <a:srgbClr val="504C44"/>
                </a:solidFill>
                <a:latin typeface="Eastman Pack Bold"/>
                <a:ea typeface="Eastman Pack Bold"/>
                <a:cs typeface="Eastman Pack Bold"/>
                <a:sym typeface="Eastman Pack Bold"/>
              </a:rPr>
              <a:t>У межах курсової роботи YOLO використовується для: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7259300" y="9115425"/>
            <a:ext cx="152400" cy="29527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9519"/>
              </a:lnSpc>
              <a:spcBef>
                <a:spcPct val="0"/>
              </a:spcBef>
            </a:pPr>
            <a:r>
              <a:rPr lang="en-US" sz="6799" b="1">
                <a:solidFill>
                  <a:srgbClr val="000000">
                    <a:alpha val="29804"/>
                  </a:srgbClr>
                </a:solidFill>
                <a:latin typeface="Eastman Pack Bold"/>
                <a:ea typeface="Eastman Pack Bold"/>
                <a:cs typeface="Eastman Pack Bold"/>
                <a:sym typeface="Eastman Pack Bold"/>
              </a:rPr>
              <a:t>6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906839" y="6831801"/>
            <a:ext cx="7352461" cy="15282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0485" lvl="1" indent="-235243" algn="l">
              <a:lnSpc>
                <a:spcPts val="3050"/>
              </a:lnSpc>
              <a:buFont typeface="Arial"/>
              <a:buChar char="•"/>
            </a:pPr>
            <a:r>
              <a:rPr lang="en-US" sz="2179">
                <a:solidFill>
                  <a:srgbClr val="504C44"/>
                </a:solidFill>
                <a:latin typeface="Eastman Pack"/>
                <a:ea typeface="Eastman Pack"/>
                <a:cs typeface="Eastman Pack"/>
                <a:sym typeface="Eastman Pack"/>
              </a:rPr>
              <a:t>Висока швидкість і точність;</a:t>
            </a:r>
          </a:p>
          <a:p>
            <a:pPr marL="470485" lvl="1" indent="-235243" algn="l">
              <a:lnSpc>
                <a:spcPts val="3050"/>
              </a:lnSpc>
              <a:buFont typeface="Arial"/>
              <a:buChar char="•"/>
            </a:pPr>
            <a:r>
              <a:rPr lang="en-US" sz="2179">
                <a:solidFill>
                  <a:srgbClr val="504C44"/>
                </a:solidFill>
                <a:latin typeface="Eastman Pack"/>
                <a:ea typeface="Eastman Pack"/>
                <a:cs typeface="Eastman Pack"/>
                <a:sym typeface="Eastman Pack"/>
              </a:rPr>
              <a:t>Одноетапна обробка зображення;</a:t>
            </a:r>
          </a:p>
          <a:p>
            <a:pPr marL="470485" lvl="1" indent="-235243" algn="l">
              <a:lnSpc>
                <a:spcPts val="3050"/>
              </a:lnSpc>
              <a:buFont typeface="Arial"/>
              <a:buChar char="•"/>
            </a:pPr>
            <a:r>
              <a:rPr lang="en-US" sz="2179">
                <a:solidFill>
                  <a:srgbClr val="504C44"/>
                </a:solidFill>
                <a:latin typeface="Eastman Pack"/>
                <a:ea typeface="Eastman Pack"/>
                <a:cs typeface="Eastman Pack"/>
                <a:sym typeface="Eastman Pack"/>
              </a:rPr>
              <a:t>Добре підходить для реальних застосувань.</a:t>
            </a:r>
          </a:p>
          <a:p>
            <a:pPr algn="l">
              <a:lnSpc>
                <a:spcPts val="3050"/>
              </a:lnSpc>
            </a:pPr>
            <a:endParaRPr lang="en-US" sz="2179">
              <a:solidFill>
                <a:srgbClr val="504C44"/>
              </a:solidFill>
              <a:latin typeface="Eastman Pack"/>
              <a:ea typeface="Eastman Pack"/>
              <a:cs typeface="Eastman Pack"/>
              <a:sym typeface="Eastman Pack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9906839" y="6202182"/>
            <a:ext cx="7352461" cy="3762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50"/>
              </a:lnSpc>
            </a:pPr>
            <a:r>
              <a:rPr lang="en-US" sz="2179" b="1">
                <a:solidFill>
                  <a:srgbClr val="504C44"/>
                </a:solidFill>
                <a:latin typeface="Eastman Pack Bold"/>
                <a:ea typeface="Eastman Pack Bold"/>
                <a:cs typeface="Eastman Pack Bold"/>
                <a:sym typeface="Eastman Pack Bold"/>
              </a:rPr>
              <a:t>Переваги YOLO: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050105" y="2630131"/>
            <a:ext cx="6209195" cy="4105830"/>
            <a:chOff x="0" y="0"/>
            <a:chExt cx="8278926" cy="547444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278926" cy="2732046"/>
            </a:xfrm>
            <a:custGeom>
              <a:avLst/>
              <a:gdLst/>
              <a:ahLst/>
              <a:cxnLst/>
              <a:rect l="l" t="t" r="r" b="b"/>
              <a:pathLst>
                <a:path w="8278926" h="2732046">
                  <a:moveTo>
                    <a:pt x="0" y="0"/>
                  </a:moveTo>
                  <a:lnTo>
                    <a:pt x="8278926" y="0"/>
                  </a:lnTo>
                  <a:lnTo>
                    <a:pt x="8278926" y="2732046"/>
                  </a:lnTo>
                  <a:lnTo>
                    <a:pt x="0" y="27320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uk-UA"/>
            </a:p>
          </p:txBody>
        </p:sp>
        <p:sp>
          <p:nvSpPr>
            <p:cNvPr id="4" name="Freeform 4"/>
            <p:cNvSpPr/>
            <p:nvPr/>
          </p:nvSpPr>
          <p:spPr>
            <a:xfrm>
              <a:off x="0" y="2732046"/>
              <a:ext cx="8278926" cy="2742394"/>
            </a:xfrm>
            <a:custGeom>
              <a:avLst/>
              <a:gdLst/>
              <a:ahLst/>
              <a:cxnLst/>
              <a:rect l="l" t="t" r="r" b="b"/>
              <a:pathLst>
                <a:path w="8278926" h="2742394">
                  <a:moveTo>
                    <a:pt x="0" y="0"/>
                  </a:moveTo>
                  <a:lnTo>
                    <a:pt x="8278926" y="0"/>
                  </a:lnTo>
                  <a:lnTo>
                    <a:pt x="8278926" y="2742394"/>
                  </a:lnTo>
                  <a:lnTo>
                    <a:pt x="0" y="27423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uk-UA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028700" y="2111851"/>
            <a:ext cx="5843681" cy="9222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00"/>
              </a:lnSpc>
            </a:pPr>
            <a:r>
              <a:rPr lang="en-US" sz="5357" spc="1071">
                <a:solidFill>
                  <a:srgbClr val="504C44"/>
                </a:solidFill>
                <a:latin typeface="Eastman Pack"/>
                <a:ea typeface="Eastman Pack"/>
                <a:cs typeface="Eastman Pack"/>
                <a:sym typeface="Eastman Pack"/>
              </a:rPr>
              <a:t>RESNET-18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3557231"/>
            <a:ext cx="7849464" cy="15703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17"/>
              </a:lnSpc>
            </a:pPr>
            <a:r>
              <a:rPr lang="en-US" sz="2227">
                <a:solidFill>
                  <a:srgbClr val="504C44"/>
                </a:solidFill>
                <a:latin typeface="Eastman Pack"/>
                <a:ea typeface="Eastman Pack"/>
                <a:cs typeface="Eastman Pack"/>
                <a:sym typeface="Eastman Pack"/>
              </a:rPr>
              <a:t>ResNet-18 — згорткова нейронна мережа, що належить до класу residual networks, розроблених для покращення глибокого навчання завдяки механізму залишкових зв’язків.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433922" y="7110912"/>
            <a:ext cx="3355619" cy="1063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504C44"/>
                </a:solidFill>
                <a:latin typeface="Eastman Pack"/>
                <a:ea typeface="Eastman Pack"/>
                <a:cs typeface="Eastman Pack"/>
                <a:sym typeface="Eastman Pack"/>
              </a:rPr>
              <a:t>Низьке перенавчання завдяки залишковим з’єднанням;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433922" y="6641263"/>
            <a:ext cx="2029147" cy="4270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1">
                <a:solidFill>
                  <a:srgbClr val="504C44"/>
                </a:solidFill>
                <a:latin typeface="Eastman Pack Bold"/>
                <a:ea typeface="Eastman Pack Bold"/>
                <a:cs typeface="Eastman Pack Bold"/>
                <a:sym typeface="Eastman Pack Bold"/>
              </a:rPr>
              <a:t>1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598986" y="6641263"/>
            <a:ext cx="2029147" cy="4270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1">
                <a:solidFill>
                  <a:srgbClr val="504C44"/>
                </a:solidFill>
                <a:latin typeface="Eastman Pack Bold"/>
                <a:ea typeface="Eastman Pack Bold"/>
                <a:cs typeface="Eastman Pack Bold"/>
                <a:sym typeface="Eastman Pack Bold"/>
              </a:rPr>
              <a:t>2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598986" y="7110912"/>
            <a:ext cx="4585488" cy="1063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504C44"/>
                </a:solidFill>
                <a:latin typeface="Eastman Pack"/>
                <a:ea typeface="Eastman Pack"/>
                <a:cs typeface="Eastman Pack"/>
                <a:sym typeface="Eastman Pack"/>
              </a:rPr>
              <a:t>Баланс між точністю та швидкістю — придатна для практичних задач.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7259300" y="9115425"/>
            <a:ext cx="152400" cy="29527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9519"/>
              </a:lnSpc>
              <a:spcBef>
                <a:spcPct val="0"/>
              </a:spcBef>
            </a:pPr>
            <a:r>
              <a:rPr lang="en-US" sz="6799" b="1">
                <a:solidFill>
                  <a:srgbClr val="000000">
                    <a:alpha val="29804"/>
                  </a:srgbClr>
                </a:solidFill>
                <a:latin typeface="Eastman Pack Bold"/>
                <a:ea typeface="Eastman Pack Bold"/>
                <a:cs typeface="Eastman Pack Bold"/>
                <a:sym typeface="Eastman Pack Bold"/>
              </a:rPr>
              <a:t>7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8700" y="5916028"/>
            <a:ext cx="3285171" cy="391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07"/>
              </a:lnSpc>
            </a:pPr>
            <a:r>
              <a:rPr lang="en-US" sz="2219">
                <a:solidFill>
                  <a:srgbClr val="504C44"/>
                </a:solidFill>
                <a:latin typeface="Eastman Pack"/>
                <a:ea typeface="Eastman Pack"/>
                <a:cs typeface="Eastman Pack"/>
                <a:sym typeface="Eastman Pack"/>
              </a:rPr>
              <a:t>Переваги ResNet-18: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994099" y="6912357"/>
            <a:ext cx="6265201" cy="4568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92"/>
              </a:lnSpc>
            </a:pPr>
            <a:r>
              <a:rPr lang="en-US" sz="2637" b="1">
                <a:solidFill>
                  <a:srgbClr val="504C44"/>
                </a:solidFill>
                <a:latin typeface="Eastman Pack Bold"/>
                <a:ea typeface="Eastman Pack Bold"/>
                <a:cs typeface="Eastman Pack Bold"/>
                <a:sym typeface="Eastman Pack Bold"/>
              </a:rPr>
              <a:t>ResNet-18: </a:t>
            </a:r>
            <a:r>
              <a:rPr lang="en-US" sz="2637">
                <a:solidFill>
                  <a:srgbClr val="504C44"/>
                </a:solidFill>
                <a:latin typeface="Eastman Pack"/>
                <a:ea typeface="Eastman Pack"/>
                <a:cs typeface="Eastman Pack"/>
                <a:sym typeface="Eastman Pack"/>
              </a:rPr>
              <a:t>Це один об’єкт✅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340853" y="2855907"/>
            <a:ext cx="5141277" cy="1696621"/>
          </a:xfrm>
          <a:custGeom>
            <a:avLst/>
            <a:gdLst/>
            <a:ahLst/>
            <a:cxnLst/>
            <a:rect l="l" t="t" r="r" b="b"/>
            <a:pathLst>
              <a:path w="5141277" h="1696621">
                <a:moveTo>
                  <a:pt x="0" y="0"/>
                </a:moveTo>
                <a:lnTo>
                  <a:pt x="5141277" y="0"/>
                </a:lnTo>
                <a:lnTo>
                  <a:pt x="5141277" y="1696621"/>
                </a:lnTo>
                <a:lnTo>
                  <a:pt x="0" y="169662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uk-UA"/>
          </a:p>
        </p:txBody>
      </p:sp>
      <p:sp>
        <p:nvSpPr>
          <p:cNvPr id="3" name="Freeform 3"/>
          <p:cNvSpPr/>
          <p:nvPr/>
        </p:nvSpPr>
        <p:spPr>
          <a:xfrm>
            <a:off x="2340853" y="4552528"/>
            <a:ext cx="5141277" cy="1703048"/>
          </a:xfrm>
          <a:custGeom>
            <a:avLst/>
            <a:gdLst/>
            <a:ahLst/>
            <a:cxnLst/>
            <a:rect l="l" t="t" r="r" b="b"/>
            <a:pathLst>
              <a:path w="5141277" h="1703048">
                <a:moveTo>
                  <a:pt x="0" y="0"/>
                </a:moveTo>
                <a:lnTo>
                  <a:pt x="5141277" y="0"/>
                </a:lnTo>
                <a:lnTo>
                  <a:pt x="5141277" y="1703048"/>
                </a:lnTo>
                <a:lnTo>
                  <a:pt x="0" y="170304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uk-UA"/>
          </a:p>
        </p:txBody>
      </p:sp>
      <p:sp>
        <p:nvSpPr>
          <p:cNvPr id="4" name="AutoShape 4"/>
          <p:cNvSpPr/>
          <p:nvPr/>
        </p:nvSpPr>
        <p:spPr>
          <a:xfrm flipV="1">
            <a:off x="2340853" y="2855907"/>
            <a:ext cx="5141277" cy="1666547"/>
          </a:xfrm>
          <a:prstGeom prst="line">
            <a:avLst/>
          </a:prstGeom>
          <a:ln w="38100" cap="rnd">
            <a:solidFill>
              <a:srgbClr val="29E911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uk-UA"/>
          </a:p>
        </p:txBody>
      </p:sp>
      <p:sp>
        <p:nvSpPr>
          <p:cNvPr id="5" name="AutoShape 5"/>
          <p:cNvSpPr/>
          <p:nvPr/>
        </p:nvSpPr>
        <p:spPr>
          <a:xfrm flipV="1">
            <a:off x="2346727" y="4540575"/>
            <a:ext cx="5141277" cy="1666547"/>
          </a:xfrm>
          <a:prstGeom prst="line">
            <a:avLst/>
          </a:prstGeom>
          <a:ln w="38100" cap="rnd">
            <a:solidFill>
              <a:srgbClr val="29E911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uk-UA"/>
          </a:p>
        </p:txBody>
      </p:sp>
      <p:sp>
        <p:nvSpPr>
          <p:cNvPr id="6" name="AutoShape 6"/>
          <p:cNvSpPr/>
          <p:nvPr/>
        </p:nvSpPr>
        <p:spPr>
          <a:xfrm>
            <a:off x="2346727" y="2855907"/>
            <a:ext cx="5135403" cy="1666547"/>
          </a:xfrm>
          <a:prstGeom prst="line">
            <a:avLst/>
          </a:prstGeom>
          <a:ln w="38100" cap="rnd">
            <a:solidFill>
              <a:srgbClr val="29E911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uk-UA"/>
          </a:p>
        </p:txBody>
      </p:sp>
      <p:sp>
        <p:nvSpPr>
          <p:cNvPr id="7" name="AutoShape 7"/>
          <p:cNvSpPr/>
          <p:nvPr/>
        </p:nvSpPr>
        <p:spPr>
          <a:xfrm>
            <a:off x="2340847" y="4558695"/>
            <a:ext cx="5135403" cy="1666547"/>
          </a:xfrm>
          <a:prstGeom prst="line">
            <a:avLst/>
          </a:prstGeom>
          <a:ln w="38100" cap="rnd">
            <a:solidFill>
              <a:srgbClr val="29E911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uk-UA"/>
          </a:p>
        </p:txBody>
      </p:sp>
      <p:grpSp>
        <p:nvGrpSpPr>
          <p:cNvPr id="8" name="Group 8"/>
          <p:cNvGrpSpPr/>
          <p:nvPr/>
        </p:nvGrpSpPr>
        <p:grpSpPr>
          <a:xfrm>
            <a:off x="4864405" y="3657131"/>
            <a:ext cx="94174" cy="94174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D"/>
            </a:solidFill>
          </p:spPr>
          <p:txBody>
            <a:bodyPr/>
            <a:lstStyle/>
            <a:p>
              <a:endParaRPr lang="uk-UA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4864405" y="5356965"/>
            <a:ext cx="94174" cy="94174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D"/>
            </a:solidFill>
          </p:spPr>
          <p:txBody>
            <a:bodyPr/>
            <a:lstStyle/>
            <a:p>
              <a:endParaRPr lang="uk-UA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12806760" y="3507052"/>
            <a:ext cx="1948124" cy="1287387"/>
          </a:xfrm>
          <a:custGeom>
            <a:avLst/>
            <a:gdLst/>
            <a:ahLst/>
            <a:cxnLst/>
            <a:rect l="l" t="t" r="r" b="b"/>
            <a:pathLst>
              <a:path w="1948124" h="1287387">
                <a:moveTo>
                  <a:pt x="0" y="0"/>
                </a:moveTo>
                <a:lnTo>
                  <a:pt x="1948123" y="0"/>
                </a:lnTo>
                <a:lnTo>
                  <a:pt x="1948123" y="1287387"/>
                </a:lnTo>
                <a:lnTo>
                  <a:pt x="0" y="128738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uk-UA"/>
          </a:p>
        </p:txBody>
      </p:sp>
      <p:sp>
        <p:nvSpPr>
          <p:cNvPr id="15" name="TextBox 15"/>
          <p:cNvSpPr txBox="1"/>
          <p:nvPr/>
        </p:nvSpPr>
        <p:spPr>
          <a:xfrm>
            <a:off x="1028700" y="942975"/>
            <a:ext cx="13173794" cy="688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spc="799">
                <a:solidFill>
                  <a:srgbClr val="504C44"/>
                </a:solidFill>
                <a:latin typeface="Eastman Pack"/>
                <a:ea typeface="Eastman Pack"/>
                <a:cs typeface="Eastman Pack"/>
                <a:sym typeface="Eastman Pack"/>
              </a:rPr>
              <a:t>ВИЗНАЧЕННЯ ВІДСТАНІ ДО ОБ’ЄКТА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346727" y="6703251"/>
            <a:ext cx="700795" cy="4270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1">
                <a:solidFill>
                  <a:srgbClr val="504C44"/>
                </a:solidFill>
                <a:latin typeface="Eastman Pack Bold"/>
                <a:ea typeface="Eastman Pack Bold"/>
                <a:cs typeface="Eastman Pack Bold"/>
                <a:sym typeface="Eastman Pack Bold"/>
              </a:rPr>
              <a:t>01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3047523" y="6693726"/>
            <a:ext cx="4428727" cy="1416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504C44"/>
                </a:solidFill>
                <a:latin typeface="Eastman Pack"/>
                <a:ea typeface="Eastman Pack"/>
                <a:cs typeface="Eastman Pack"/>
                <a:sym typeface="Eastman Pack"/>
              </a:rPr>
              <a:t>Знаходяться центри об’єктів на лівому та правому зображеннях та обчислюється диспаратність (паралакс)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592491" y="2751266"/>
            <a:ext cx="700795" cy="4270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1">
                <a:solidFill>
                  <a:srgbClr val="504C44"/>
                </a:solidFill>
                <a:latin typeface="Eastman Pack Bold"/>
                <a:ea typeface="Eastman Pack Bold"/>
                <a:cs typeface="Eastman Pack Bold"/>
                <a:sym typeface="Eastman Pack Bold"/>
              </a:rPr>
              <a:t>02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1293287" y="2780635"/>
            <a:ext cx="5700206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504C44"/>
                </a:solidFill>
                <a:latin typeface="Eastman Pack"/>
                <a:ea typeface="Eastman Pack"/>
                <a:cs typeface="Eastman Pack"/>
                <a:sym typeface="Eastman Pack"/>
              </a:rPr>
              <a:t>Обчислюється відстань (</a:t>
            </a:r>
            <a:r>
              <a:rPr lang="en-US" sz="2000" i="1">
                <a:solidFill>
                  <a:srgbClr val="504C44"/>
                </a:solidFill>
                <a:latin typeface="Eastman Pack Italics"/>
                <a:ea typeface="Eastman Pack Italics"/>
                <a:cs typeface="Eastman Pack Italics"/>
                <a:sym typeface="Eastman Pack Italics"/>
              </a:rPr>
              <a:t>D</a:t>
            </a:r>
            <a:r>
              <a:rPr lang="en-US" sz="2000">
                <a:solidFill>
                  <a:srgbClr val="504C44"/>
                </a:solidFill>
                <a:latin typeface="Eastman Pack"/>
                <a:ea typeface="Eastman Pack"/>
                <a:cs typeface="Eastman Pack"/>
                <a:sym typeface="Eastman Pack"/>
              </a:rPr>
              <a:t>) за формулою: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7259300" y="9115425"/>
            <a:ext cx="152400" cy="29527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9519"/>
              </a:lnSpc>
              <a:spcBef>
                <a:spcPct val="0"/>
              </a:spcBef>
            </a:pPr>
            <a:r>
              <a:rPr lang="en-US" sz="6799" b="1">
                <a:solidFill>
                  <a:srgbClr val="000000">
                    <a:alpha val="29804"/>
                  </a:srgbClr>
                </a:solidFill>
                <a:latin typeface="Eastman Pack Bold"/>
                <a:ea typeface="Eastman Pack Bold"/>
                <a:cs typeface="Eastman Pack Bold"/>
                <a:sym typeface="Eastman Pack Bold"/>
              </a:rPr>
              <a:t>8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4758440" y="3694155"/>
            <a:ext cx="306104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i="1">
                <a:solidFill>
                  <a:srgbClr val="FFFFFF"/>
                </a:solidFill>
                <a:latin typeface="Eastman Pack Italics"/>
                <a:ea typeface="Eastman Pack Italics"/>
                <a:cs typeface="Eastman Pack Italics"/>
                <a:sym typeface="Eastman Pack Italics"/>
              </a:rPr>
              <a:t>X1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4758440" y="5473890"/>
            <a:ext cx="403870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i="1">
                <a:solidFill>
                  <a:srgbClr val="FFFFFF"/>
                </a:solidFill>
                <a:latin typeface="Eastman Pack Italics"/>
                <a:ea typeface="Eastman Pack Italics"/>
                <a:cs typeface="Eastman Pack Italics"/>
                <a:sym typeface="Eastman Pack Italics"/>
              </a:rPr>
              <a:t>X2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1293287" y="5104931"/>
            <a:ext cx="5700206" cy="2120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504C44"/>
                </a:solidFill>
                <a:latin typeface="Eastman Pack"/>
                <a:ea typeface="Eastman Pack"/>
                <a:cs typeface="Eastman Pack"/>
                <a:sym typeface="Eastman Pack"/>
              </a:rPr>
              <a:t>де:</a:t>
            </a:r>
          </a:p>
          <a:p>
            <a:pPr marL="431801" lvl="1" indent="-215900" algn="l">
              <a:lnSpc>
                <a:spcPts val="2800"/>
              </a:lnSpc>
              <a:buFont typeface="Arial"/>
              <a:buChar char="•"/>
            </a:pPr>
            <a:r>
              <a:rPr lang="en-US" sz="2000" i="1">
                <a:solidFill>
                  <a:srgbClr val="504C44"/>
                </a:solidFill>
                <a:latin typeface="Eastman Pack Italics"/>
                <a:ea typeface="Eastman Pack Italics"/>
                <a:cs typeface="Eastman Pack Italics"/>
                <a:sym typeface="Eastman Pack Italics"/>
              </a:rPr>
              <a:t>f</a:t>
            </a:r>
            <a:r>
              <a:rPr lang="en-US" sz="2000">
                <a:solidFill>
                  <a:srgbClr val="504C44"/>
                </a:solidFill>
                <a:latin typeface="Eastman Pack"/>
                <a:ea typeface="Eastman Pack"/>
                <a:cs typeface="Eastman Pack"/>
                <a:sym typeface="Eastman Pack"/>
              </a:rPr>
              <a:t> — фокусна відстань камери,</a:t>
            </a:r>
          </a:p>
          <a:p>
            <a:pPr marL="431801" lvl="1" indent="-215900" algn="l">
              <a:lnSpc>
                <a:spcPts val="2800"/>
              </a:lnSpc>
              <a:buFont typeface="Arial"/>
              <a:buChar char="•"/>
            </a:pPr>
            <a:r>
              <a:rPr lang="en-US" sz="2000" i="1">
                <a:solidFill>
                  <a:srgbClr val="504C44"/>
                </a:solidFill>
                <a:latin typeface="Eastman Pack Italics"/>
                <a:ea typeface="Eastman Pack Italics"/>
                <a:cs typeface="Eastman Pack Italics"/>
                <a:sym typeface="Eastman Pack Italics"/>
              </a:rPr>
              <a:t>B</a:t>
            </a:r>
            <a:r>
              <a:rPr lang="en-US" sz="2000">
                <a:solidFill>
                  <a:srgbClr val="504C44"/>
                </a:solidFill>
                <a:latin typeface="Eastman Pack"/>
                <a:ea typeface="Eastman Pack"/>
                <a:cs typeface="Eastman Pack"/>
                <a:sym typeface="Eastman Pack"/>
              </a:rPr>
              <a:t> — базова відстань між положеннями камери,</a:t>
            </a:r>
          </a:p>
          <a:p>
            <a:pPr marL="431801" lvl="1" indent="-215900" algn="l">
              <a:lnSpc>
                <a:spcPts val="2800"/>
              </a:lnSpc>
              <a:buFont typeface="Arial"/>
              <a:buChar char="•"/>
            </a:pPr>
            <a:r>
              <a:rPr lang="en-US" sz="2000" i="1">
                <a:solidFill>
                  <a:srgbClr val="504C44"/>
                </a:solidFill>
                <a:latin typeface="Eastman Pack Italics"/>
                <a:ea typeface="Eastman Pack Italics"/>
                <a:cs typeface="Eastman Pack Italics"/>
                <a:sym typeface="Eastman Pack Italics"/>
              </a:rPr>
              <a:t>d</a:t>
            </a:r>
            <a:r>
              <a:rPr lang="en-US" sz="2000">
                <a:solidFill>
                  <a:srgbClr val="504C44"/>
                </a:solidFill>
                <a:latin typeface="Eastman Pack"/>
                <a:ea typeface="Eastman Pack"/>
                <a:cs typeface="Eastman Pack"/>
                <a:sym typeface="Eastman Pack"/>
              </a:rPr>
              <a:t> — зміщення (паралакс) між центрами об’єкта.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882968" y="2309104"/>
            <a:ext cx="7960894" cy="5970671"/>
          </a:xfrm>
          <a:custGeom>
            <a:avLst/>
            <a:gdLst/>
            <a:ahLst/>
            <a:cxnLst/>
            <a:rect l="l" t="t" r="r" b="b"/>
            <a:pathLst>
              <a:path w="7960894" h="5970671">
                <a:moveTo>
                  <a:pt x="0" y="0"/>
                </a:moveTo>
                <a:lnTo>
                  <a:pt x="7960895" y="0"/>
                </a:lnTo>
                <a:lnTo>
                  <a:pt x="7960895" y="5970671"/>
                </a:lnTo>
                <a:lnTo>
                  <a:pt x="0" y="597067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uk-UA"/>
          </a:p>
        </p:txBody>
      </p:sp>
      <p:sp>
        <p:nvSpPr>
          <p:cNvPr id="3" name="TextBox 3"/>
          <p:cNvSpPr txBox="1"/>
          <p:nvPr/>
        </p:nvSpPr>
        <p:spPr>
          <a:xfrm>
            <a:off x="17259300" y="9115425"/>
            <a:ext cx="152400" cy="29527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9519"/>
              </a:lnSpc>
              <a:spcBef>
                <a:spcPct val="0"/>
              </a:spcBef>
            </a:pPr>
            <a:r>
              <a:rPr lang="en-US" sz="6799" b="1">
                <a:solidFill>
                  <a:srgbClr val="000000">
                    <a:alpha val="29804"/>
                  </a:srgbClr>
                </a:solidFill>
                <a:latin typeface="Eastman Pack Bold"/>
                <a:ea typeface="Eastman Pack Bold"/>
                <a:cs typeface="Eastman Pack Bold"/>
                <a:sym typeface="Eastman Pack Bold"/>
              </a:rPr>
              <a:t>9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942975"/>
            <a:ext cx="4834715" cy="688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spc="799">
                <a:solidFill>
                  <a:srgbClr val="504C44"/>
                </a:solidFill>
                <a:latin typeface="Eastman Pack"/>
                <a:ea typeface="Eastman Pack"/>
                <a:cs typeface="Eastman Pack"/>
                <a:sym typeface="Eastman Pack"/>
              </a:rPr>
              <a:t>РЕЗУЛЬТАТИ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593697" y="4715046"/>
            <a:ext cx="6217485" cy="10825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08"/>
              </a:lnSpc>
            </a:pPr>
            <a:r>
              <a:rPr lang="en-US" sz="3077">
                <a:solidFill>
                  <a:srgbClr val="504C44"/>
                </a:solidFill>
                <a:latin typeface="Eastman Pack"/>
                <a:ea typeface="Eastman Pack"/>
                <a:cs typeface="Eastman Pack"/>
                <a:sym typeface="Eastman Pack"/>
              </a:rPr>
              <a:t>Очікувана відстань: 30 см.</a:t>
            </a:r>
          </a:p>
          <a:p>
            <a:pPr algn="l">
              <a:lnSpc>
                <a:spcPts val="4308"/>
              </a:lnSpc>
            </a:pPr>
            <a:r>
              <a:rPr lang="en-US" sz="3077">
                <a:solidFill>
                  <a:srgbClr val="504C44"/>
                </a:solidFill>
                <a:latin typeface="Eastman Pack"/>
                <a:ea typeface="Eastman Pack"/>
                <a:cs typeface="Eastman Pack"/>
                <a:sym typeface="Eastman Pack"/>
              </a:rPr>
              <a:t>Практична відстань: 30.8 см.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884</Words>
  <Application>Microsoft Office PowerPoint</Application>
  <PresentationFormat>Довільний</PresentationFormat>
  <Paragraphs>165</Paragraphs>
  <Slides>10</Slides>
  <Notes>7</Notes>
  <HiddenSlides>0</HiddenSlides>
  <MMClips>0</MMClips>
  <ScaleCrop>false</ScaleCrop>
  <HeadingPairs>
    <vt:vector size="6" baseType="variant">
      <vt:variant>
        <vt:lpstr>Використані шрифти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слайдів</vt:lpstr>
      </vt:variant>
      <vt:variant>
        <vt:i4>10</vt:i4>
      </vt:variant>
    </vt:vector>
  </HeadingPairs>
  <TitlesOfParts>
    <vt:vector size="16" baseType="lpstr">
      <vt:lpstr>Eastman Pack Bold</vt:lpstr>
      <vt:lpstr>Eastman Pack Italics</vt:lpstr>
      <vt:lpstr>Arial</vt:lpstr>
      <vt:lpstr>Calibri</vt:lpstr>
      <vt:lpstr>Eastman Pack</vt:lpstr>
      <vt:lpstr>Office Theme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Визначення відстані до об'єкта на зображенні за методами глибинного навчання</dc:title>
  <cp:lastModifiedBy>Oleksandr Rad</cp:lastModifiedBy>
  <cp:revision>2</cp:revision>
  <dcterms:created xsi:type="dcterms:W3CDTF">2006-08-16T00:00:00Z</dcterms:created>
  <dcterms:modified xsi:type="dcterms:W3CDTF">2025-05-27T16:01:05Z</dcterms:modified>
  <dc:identifier>DAGooOSGdSA</dc:identifier>
</cp:coreProperties>
</file>